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8" r:id="rId3"/>
    <p:sldId id="267" r:id="rId4"/>
    <p:sldId id="265" r:id="rId5"/>
    <p:sldId id="264" r:id="rId6"/>
    <p:sldId id="261" r:id="rId7"/>
    <p:sldId id="262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hyun" initials="d" lastIdx="2" clrIdx="0">
    <p:extLst>
      <p:ext uri="{19B8F6BF-5375-455C-9EA6-DF929625EA0E}">
        <p15:presenceInfo xmlns:p15="http://schemas.microsoft.com/office/powerpoint/2012/main" userId="d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273415-0AF0-43AB-BCDE-B2250ACB802D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05641A4-EF86-4B14-BA72-24DA9043DFA7}">
      <dgm:prSet custT="1"/>
      <dgm:spPr/>
      <dgm:t>
        <a:bodyPr/>
        <a:lstStyle/>
        <a:p>
          <a:pPr algn="ctr" latinLnBrk="1"/>
          <a:r>
            <a:rPr lang="ko-KR" sz="4000" b="0" i="0" dirty="0"/>
            <a:t>집중력이 흐트러지면 죽는다</a:t>
          </a:r>
          <a:r>
            <a:rPr lang="en-US" sz="4000" b="0" i="0" dirty="0"/>
            <a:t>!</a:t>
          </a:r>
          <a:br>
            <a:rPr lang="en-US" sz="4000" b="0" i="0" dirty="0"/>
          </a:br>
          <a:r>
            <a:rPr lang="en-US" sz="4000" b="0" i="0" dirty="0"/>
            <a:t>2D </a:t>
          </a:r>
          <a:r>
            <a:rPr lang="ko-KR" altLang="en-US" sz="4000" b="0" i="0" dirty="0"/>
            <a:t>비행</a:t>
          </a:r>
          <a:r>
            <a:rPr lang="ko-KR" sz="4000" b="0" i="0" dirty="0"/>
            <a:t>슈팅게임 </a:t>
          </a:r>
          <a:endParaRPr lang="ko-KR" sz="4800" dirty="0">
            <a:solidFill>
              <a:srgbClr val="FF0000"/>
            </a:solidFill>
          </a:endParaRPr>
        </a:p>
      </dgm:t>
    </dgm:pt>
    <dgm:pt modelId="{A47B0A5F-DDC3-4ED1-9686-9EBEFE221207}" type="parTrans" cxnId="{E09D7797-5E74-4135-BE01-005A86F3430E}">
      <dgm:prSet/>
      <dgm:spPr/>
      <dgm:t>
        <a:bodyPr/>
        <a:lstStyle/>
        <a:p>
          <a:pPr latinLnBrk="1"/>
          <a:endParaRPr lang="ko-KR" altLang="en-US"/>
        </a:p>
      </dgm:t>
    </dgm:pt>
    <dgm:pt modelId="{111A7FB0-28EA-4466-8F2D-E11EF2FF543E}" type="sibTrans" cxnId="{E09D7797-5E74-4135-BE01-005A86F3430E}">
      <dgm:prSet/>
      <dgm:spPr/>
      <dgm:t>
        <a:bodyPr/>
        <a:lstStyle/>
        <a:p>
          <a:pPr latinLnBrk="1"/>
          <a:endParaRPr lang="ko-KR" altLang="en-US"/>
        </a:p>
      </dgm:t>
    </dgm:pt>
    <dgm:pt modelId="{4A18AA21-E6E9-4D68-87DF-34780D6707A2}" type="pres">
      <dgm:prSet presAssocID="{B0273415-0AF0-43AB-BCDE-B2250ACB802D}" presName="linear" presStyleCnt="0">
        <dgm:presLayoutVars>
          <dgm:animLvl val="lvl"/>
          <dgm:resizeHandles val="exact"/>
        </dgm:presLayoutVars>
      </dgm:prSet>
      <dgm:spPr/>
    </dgm:pt>
    <dgm:pt modelId="{E95AF56A-6B1E-41A6-A741-7E61883D745C}" type="pres">
      <dgm:prSet presAssocID="{B05641A4-EF86-4B14-BA72-24DA9043DFA7}" presName="parentText" presStyleLbl="node1" presStyleIdx="0" presStyleCnt="1" custScaleY="297249" custLinFactNeighborX="-10" custLinFactNeighborY="3790">
        <dgm:presLayoutVars>
          <dgm:chMax val="0"/>
          <dgm:bulletEnabled val="1"/>
        </dgm:presLayoutVars>
      </dgm:prSet>
      <dgm:spPr/>
    </dgm:pt>
  </dgm:ptLst>
  <dgm:cxnLst>
    <dgm:cxn modelId="{CFF1D91A-5760-4233-9318-894B21CC42FC}" type="presOf" srcId="{B0273415-0AF0-43AB-BCDE-B2250ACB802D}" destId="{4A18AA21-E6E9-4D68-87DF-34780D6707A2}" srcOrd="0" destOrd="0" presId="urn:microsoft.com/office/officeart/2005/8/layout/vList2"/>
    <dgm:cxn modelId="{E09D7797-5E74-4135-BE01-005A86F3430E}" srcId="{B0273415-0AF0-43AB-BCDE-B2250ACB802D}" destId="{B05641A4-EF86-4B14-BA72-24DA9043DFA7}" srcOrd="0" destOrd="0" parTransId="{A47B0A5F-DDC3-4ED1-9686-9EBEFE221207}" sibTransId="{111A7FB0-28EA-4466-8F2D-E11EF2FF543E}"/>
    <dgm:cxn modelId="{8800CB4F-2969-4727-AAAA-0A9CAE720B60}" type="presOf" srcId="{B05641A4-EF86-4B14-BA72-24DA9043DFA7}" destId="{E95AF56A-6B1E-41A6-A741-7E61883D745C}" srcOrd="0" destOrd="0" presId="urn:microsoft.com/office/officeart/2005/8/layout/vList2"/>
    <dgm:cxn modelId="{A646B282-1B7B-4141-BC2C-F2B209A31AE6}" type="presParOf" srcId="{4A18AA21-E6E9-4D68-87DF-34780D6707A2}" destId="{E95AF56A-6B1E-41A6-A741-7E61883D74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AF56A-6B1E-41A6-A741-7E61883D745C}">
      <dsp:nvSpPr>
        <dsp:cNvPr id="0" name=""/>
        <dsp:cNvSpPr/>
      </dsp:nvSpPr>
      <dsp:spPr>
        <a:xfrm>
          <a:off x="0" y="1628"/>
          <a:ext cx="9404723" cy="1666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4000" b="0" i="0" kern="1200" dirty="0"/>
            <a:t>집중력이 흐트러지면 죽는다</a:t>
          </a:r>
          <a:r>
            <a:rPr lang="en-US" sz="4000" b="0" i="0" kern="1200" dirty="0"/>
            <a:t>!</a:t>
          </a:r>
          <a:br>
            <a:rPr lang="en-US" sz="4000" b="0" i="0" kern="1200" dirty="0"/>
          </a:br>
          <a:r>
            <a:rPr lang="en-US" sz="4000" b="0" i="0" kern="1200" dirty="0"/>
            <a:t>2D </a:t>
          </a:r>
          <a:r>
            <a:rPr lang="ko-KR" altLang="en-US" sz="4000" b="0" i="0" kern="1200" dirty="0"/>
            <a:t>비행</a:t>
          </a:r>
          <a:r>
            <a:rPr lang="ko-KR" sz="4000" b="0" i="0" kern="1200" dirty="0"/>
            <a:t>슈팅게임 </a:t>
          </a:r>
          <a:endParaRPr lang="ko-KR" sz="4800" kern="1200" dirty="0">
            <a:solidFill>
              <a:srgbClr val="FF0000"/>
            </a:solidFill>
          </a:endParaRPr>
        </a:p>
      </dsp:txBody>
      <dsp:txXfrm>
        <a:off x="81332" y="82960"/>
        <a:ext cx="9242059" cy="1503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9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4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4014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127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293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53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1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3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3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70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2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91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4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92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5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88C6800-D7EB-433D-9F20-0DD58B47D58D}" type="datetimeFigureOut">
              <a:rPr lang="ko-KR" altLang="en-US" smtClean="0"/>
              <a:t>2016-09-20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EFF10-15F7-47DB-A0E7-23F98A7EA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40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pPr algn="ctr"/>
            <a:r>
              <a:rPr lang="en-US" altLang="ko-KR" dirty="0"/>
              <a:t>2D</a:t>
            </a:r>
            <a:r>
              <a:rPr lang="ko-KR" altLang="en-US" dirty="0"/>
              <a:t>게임 제작 계획</a:t>
            </a:r>
            <a:br>
              <a:rPr lang="en-US" altLang="ko-KR" dirty="0"/>
            </a:br>
            <a:r>
              <a:rPr lang="en-US" altLang="ko-KR" dirty="0"/>
              <a:t>-1</a:t>
            </a:r>
            <a:r>
              <a:rPr lang="ko-KR" altLang="en-US" dirty="0"/>
              <a:t>차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3200" dirty="0"/>
              <a:t>2013180008 </a:t>
            </a:r>
            <a:r>
              <a:rPr lang="ko-KR" altLang="en-US" sz="3200" dirty="0"/>
              <a:t>노도현</a:t>
            </a:r>
          </a:p>
        </p:txBody>
      </p:sp>
    </p:spTree>
    <p:extLst>
      <p:ext uri="{BB962C8B-B14F-4D97-AF65-F5344CB8AC3E}">
        <p14:creationId xmlns:p14="http://schemas.microsoft.com/office/powerpoint/2010/main" val="2491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687042727"/>
              </p:ext>
            </p:extLst>
          </p:nvPr>
        </p:nvGraphicFramePr>
        <p:xfrm>
          <a:off x="646111" y="185531"/>
          <a:ext cx="9404723" cy="1667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2800" dirty="0"/>
              <a:t>적군에게 날아오는 공격을 피하며 섬멸하는 게임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r>
              <a:rPr lang="ko-KR" altLang="en-US" sz="2800" dirty="0"/>
              <a:t>각 캐릭터가 가진 특수능력과 필살기를 잘 활용 해야한다</a:t>
            </a:r>
            <a:r>
              <a:rPr lang="en-US" altLang="ko-KR" sz="2800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62" y="2180609"/>
            <a:ext cx="5112831" cy="33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0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5131" y="492475"/>
            <a:ext cx="9404723" cy="1400530"/>
          </a:xfrm>
        </p:spPr>
        <p:txBody>
          <a:bodyPr/>
          <a:lstStyle/>
          <a:p>
            <a:r>
              <a:rPr lang="ko-KR" altLang="en-US" sz="5400" dirty="0"/>
              <a:t>목차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46112" y="1457740"/>
            <a:ext cx="9403742" cy="47906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/>
              <a:t>게임 화면 구성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r>
              <a:rPr lang="ko-KR" altLang="en-US" sz="3200" dirty="0"/>
              <a:t>게임 실행 흐름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r>
              <a:rPr lang="ko-KR" altLang="en-US" sz="3200" dirty="0"/>
              <a:t>개발 범위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r>
              <a:rPr lang="ko-KR" altLang="en-US" sz="3200" dirty="0"/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250522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645682"/>
            <a:ext cx="9395791" cy="6079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351693" y="193430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게임 화면 구성</a:t>
            </a:r>
          </a:p>
        </p:txBody>
      </p:sp>
      <p:sp>
        <p:nvSpPr>
          <p:cNvPr id="6" name="타원 5"/>
          <p:cNvSpPr/>
          <p:nvPr/>
        </p:nvSpPr>
        <p:spPr>
          <a:xfrm>
            <a:off x="1550504" y="4323560"/>
            <a:ext cx="914400" cy="831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1722" y="5224144"/>
            <a:ext cx="1603513" cy="3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본인 캐릭터</a:t>
            </a:r>
          </a:p>
        </p:txBody>
      </p:sp>
      <p:sp>
        <p:nvSpPr>
          <p:cNvPr id="7" name="타원 6"/>
          <p:cNvSpPr/>
          <p:nvPr/>
        </p:nvSpPr>
        <p:spPr>
          <a:xfrm>
            <a:off x="7845286" y="2333858"/>
            <a:ext cx="1404731" cy="13517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176590" y="3685579"/>
            <a:ext cx="7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적군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351722" y="1444487"/>
            <a:ext cx="2716695" cy="13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51722" y="1457739"/>
            <a:ext cx="258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필살기</a:t>
            </a:r>
            <a:r>
              <a:rPr lang="ko-KR" altLang="en-US" dirty="0"/>
              <a:t> 사용가능 횟수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631096" y="1073426"/>
            <a:ext cx="19348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31096" y="1073426"/>
            <a:ext cx="1802295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생명 개수</a:t>
            </a:r>
          </a:p>
        </p:txBody>
      </p:sp>
      <p:cxnSp>
        <p:nvCxnSpPr>
          <p:cNvPr id="16" name="연결선: 구부러짐 15"/>
          <p:cNvCxnSpPr/>
          <p:nvPr/>
        </p:nvCxnSpPr>
        <p:spPr>
          <a:xfrm flipV="1">
            <a:off x="1736035" y="3445565"/>
            <a:ext cx="834887" cy="609346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70922" y="3233530"/>
            <a:ext cx="12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특수능력</a:t>
            </a:r>
          </a:p>
        </p:txBody>
      </p:sp>
    </p:spTree>
    <p:extLst>
      <p:ext uri="{BB962C8B-B14F-4D97-AF65-F5344CB8AC3E}">
        <p14:creationId xmlns:p14="http://schemas.microsoft.com/office/powerpoint/2010/main" val="29476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804" y="778204"/>
            <a:ext cx="3730929" cy="2476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2" y="778205"/>
            <a:ext cx="3730929" cy="2476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778" y="778204"/>
            <a:ext cx="3730929" cy="2476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9752" y="193429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게임 실행 흐름</a:t>
            </a:r>
          </a:p>
        </p:txBody>
      </p:sp>
      <p:sp>
        <p:nvSpPr>
          <p:cNvPr id="6" name="화살표: 오른쪽 5"/>
          <p:cNvSpPr/>
          <p:nvPr/>
        </p:nvSpPr>
        <p:spPr>
          <a:xfrm>
            <a:off x="4060681" y="1749287"/>
            <a:ext cx="238097" cy="2671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/>
          <p:cNvSpPr/>
          <p:nvPr/>
        </p:nvSpPr>
        <p:spPr>
          <a:xfrm>
            <a:off x="8029707" y="1749287"/>
            <a:ext cx="238097" cy="2671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475304" y="1550504"/>
            <a:ext cx="1484244" cy="11794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267804" y="3235901"/>
            <a:ext cx="3875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두루마리를 먹으며 파워 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9751" y="3254594"/>
            <a:ext cx="373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선택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914" y="3716394"/>
            <a:ext cx="3730930" cy="2488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/>
          <p:cNvSpPr txBox="1"/>
          <p:nvPr/>
        </p:nvSpPr>
        <p:spPr>
          <a:xfrm>
            <a:off x="4298778" y="3254594"/>
            <a:ext cx="321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진행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39914" y="6205137"/>
            <a:ext cx="353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보스를 잡으면 스테이지 클리어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51" y="3747439"/>
            <a:ext cx="3730929" cy="24576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화살표: 오른쪽 29"/>
          <p:cNvSpPr/>
          <p:nvPr/>
        </p:nvSpPr>
        <p:spPr>
          <a:xfrm>
            <a:off x="5201" y="4827209"/>
            <a:ext cx="238097" cy="2671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/>
          <p:cNvSpPr/>
          <p:nvPr/>
        </p:nvSpPr>
        <p:spPr>
          <a:xfrm>
            <a:off x="8029706" y="4842732"/>
            <a:ext cx="238097" cy="2671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776" y="3716393"/>
            <a:ext cx="3643929" cy="2488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33"/>
          <p:cNvSpPr txBox="1"/>
          <p:nvPr/>
        </p:nvSpPr>
        <p:spPr>
          <a:xfrm>
            <a:off x="329751" y="6265594"/>
            <a:ext cx="769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캐릭터가 가진 특수능력과 필살기를 사용</a:t>
            </a:r>
          </a:p>
        </p:txBody>
      </p:sp>
    </p:spTree>
    <p:extLst>
      <p:ext uri="{BB962C8B-B14F-4D97-AF65-F5344CB8AC3E}">
        <p14:creationId xmlns:p14="http://schemas.microsoft.com/office/powerpoint/2010/main" val="305316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0503"/>
              </p:ext>
            </p:extLst>
          </p:nvPr>
        </p:nvGraphicFramePr>
        <p:xfrm>
          <a:off x="755374" y="778204"/>
          <a:ext cx="9488556" cy="592223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91478">
                  <a:extLst>
                    <a:ext uri="{9D8B030D-6E8A-4147-A177-3AD203B41FA5}">
                      <a16:colId xmlns:a16="http://schemas.microsoft.com/office/drawing/2014/main" val="2658344916"/>
                    </a:ext>
                  </a:extLst>
                </a:gridCol>
                <a:gridCol w="4048539">
                  <a:extLst>
                    <a:ext uri="{9D8B030D-6E8A-4147-A177-3AD203B41FA5}">
                      <a16:colId xmlns:a16="http://schemas.microsoft.com/office/drawing/2014/main" val="2094247038"/>
                    </a:ext>
                  </a:extLst>
                </a:gridCol>
                <a:gridCol w="4048539">
                  <a:extLst>
                    <a:ext uri="{9D8B030D-6E8A-4147-A177-3AD203B41FA5}">
                      <a16:colId xmlns:a16="http://schemas.microsoft.com/office/drawing/2014/main" val="861406912"/>
                    </a:ext>
                  </a:extLst>
                </a:gridCol>
              </a:tblGrid>
              <a:tr h="34768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예정 개발 범위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사항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353536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컨트롤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상하좌우로 움직임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키보드로 이동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 </a:t>
                      </a:r>
                      <a:r>
                        <a:rPr lang="ko-KR" altLang="en-US" sz="1200" baseline="0" dirty="0"/>
                        <a:t>방향 이동가능 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키보드</a:t>
                      </a:r>
                      <a:r>
                        <a:rPr lang="en-US" altLang="ko-KR" sz="1200" baseline="0" dirty="0"/>
                        <a:t>,</a:t>
                      </a:r>
                      <a:r>
                        <a:rPr lang="ko-KR" altLang="en-US" sz="1200" baseline="0" dirty="0"/>
                        <a:t>마우스에 의한 움직임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507863"/>
                  </a:ext>
                </a:extLst>
              </a:tr>
              <a:tr h="615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기술사용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</a:t>
                      </a:r>
                      <a:r>
                        <a:rPr lang="ko-KR" altLang="en-US" sz="1200" dirty="0"/>
                        <a:t>키 입력 시 기술사용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S</a:t>
                      </a:r>
                      <a:r>
                        <a:rPr lang="ko-KR" altLang="en-US" sz="1200" dirty="0"/>
                        <a:t>키 입력 시 필살기사용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</a:t>
                      </a:r>
                      <a:r>
                        <a:rPr lang="ko-KR" altLang="en-US" sz="1200" dirty="0"/>
                        <a:t>키를 누르고 있다가 떼면 차지공격 사용 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96418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aseline="0" dirty="0"/>
                        <a:t>진행에 따라 </a:t>
                      </a:r>
                      <a:r>
                        <a:rPr lang="ko-KR" altLang="en-US" sz="1200" baseline="0" dirty="0" err="1"/>
                        <a:t>맵은</a:t>
                      </a:r>
                      <a:r>
                        <a:rPr lang="ko-KR" altLang="en-US" sz="1200" baseline="0" dirty="0"/>
                        <a:t> 자동으로 조금씩 이동</a:t>
                      </a:r>
                      <a:endParaRPr lang="en-US" altLang="ko-KR" sz="1200" baseline="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진행에 따라 다양한 </a:t>
                      </a:r>
                      <a:r>
                        <a:rPr lang="ko-KR" altLang="en-US" sz="1200" dirty="0" err="1"/>
                        <a:t>맵으로</a:t>
                      </a:r>
                      <a:r>
                        <a:rPr lang="ko-KR" altLang="en-US" sz="1200" dirty="0"/>
                        <a:t> 변화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335572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진행에 따라 나옴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이동하며 캐릭터를 공격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적군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단순한 공격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중간보스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좀더 복잡한 패턴의 공격</a:t>
                      </a:r>
                      <a:endParaRPr lang="en-US" altLang="ko-KR" sz="1200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보스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다양하고 화려한 패턴의 공격 </a:t>
                      </a:r>
                      <a:endParaRPr lang="en-US" altLang="ko-KR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AI</a:t>
                      </a:r>
                      <a:r>
                        <a:rPr lang="ko-KR" altLang="en-US" sz="1200" dirty="0"/>
                        <a:t>의 이동방향을 다양하게</a:t>
                      </a:r>
                      <a:r>
                        <a:rPr lang="ko-KR" altLang="en-US" sz="1200" baseline="0" dirty="0"/>
                        <a:t> 한다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77565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난이도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진행에 따라 나오는 적군 수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증가 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두루마리 나오는 빈도수 감소 </a:t>
                      </a:r>
                      <a:endParaRPr lang="ko-KR" altLang="en-US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나오는 적군의 종류와 공격패턴을 다양하게 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난이도를 나눠서 쉬운 난이도일수록 라이프를 증가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872380"/>
                  </a:ext>
                </a:extLst>
              </a:tr>
              <a:tr h="1171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게임기능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적군 처치시마다 스코어 상승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P</a:t>
                      </a:r>
                      <a:r>
                        <a:rPr lang="ko-KR" altLang="en-US" sz="1200" dirty="0"/>
                        <a:t>두루마리를 먹으면 파워상승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B</a:t>
                      </a:r>
                      <a:r>
                        <a:rPr lang="ko-KR" altLang="en-US" sz="1200" dirty="0"/>
                        <a:t>두루마리를 먹으면 </a:t>
                      </a:r>
                      <a:r>
                        <a:rPr lang="ko-KR" altLang="en-US" sz="1200" dirty="0" err="1"/>
                        <a:t>필살기</a:t>
                      </a:r>
                      <a:r>
                        <a:rPr lang="ko-KR" altLang="en-US" sz="1200" dirty="0"/>
                        <a:t> 횟수증가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두루마리는 주기적으로 </a:t>
                      </a:r>
                      <a:r>
                        <a:rPr lang="ko-KR" altLang="en-US" sz="1200" dirty="0" err="1"/>
                        <a:t>맵에서</a:t>
                      </a:r>
                      <a:r>
                        <a:rPr lang="ko-KR" altLang="en-US" sz="1200" dirty="0"/>
                        <a:t> 출몰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피격 시 라이프</a:t>
                      </a:r>
                      <a:r>
                        <a:rPr lang="en-US" altLang="ko-KR" sz="1200" dirty="0"/>
                        <a:t>1 </a:t>
                      </a:r>
                      <a:r>
                        <a:rPr lang="ko-KR" altLang="en-US" sz="1200" dirty="0"/>
                        <a:t>깎이고 그 자리에서 부활 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처치 적군 종류에 따라 주는 스코어를 다르게</a:t>
                      </a:r>
                      <a:endParaRPr lang="en-US" altLang="ko-KR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342049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배경음악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피격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적 처치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특수능력 사용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 err="1"/>
                        <a:t>필살기</a:t>
                      </a:r>
                      <a:r>
                        <a:rPr lang="ko-KR" altLang="en-US" sz="1200" dirty="0"/>
                        <a:t> 사용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캐릭터 공격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적군 공격 사운드 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적군 종류와 공격 패턴에 따라 다른 사운드를 적용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559852"/>
                  </a:ext>
                </a:extLst>
              </a:tr>
              <a:tr h="58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캐릭터의 이동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특수능력과 필살기사용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적군의 이동과 공격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적군 종류에</a:t>
                      </a:r>
                      <a:r>
                        <a:rPr lang="ko-KR" altLang="en-US" sz="1200" baseline="0" dirty="0"/>
                        <a:t> 따라 다른 패턴의 공격 </a:t>
                      </a:r>
                      <a:endParaRPr lang="ko-KR" altLang="en-US" sz="1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7754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1693" y="193430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개발 범위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8571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845346"/>
              </p:ext>
            </p:extLst>
          </p:nvPr>
        </p:nvGraphicFramePr>
        <p:xfrm>
          <a:off x="808384" y="778205"/>
          <a:ext cx="9338364" cy="5897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738">
                  <a:extLst>
                    <a:ext uri="{9D8B030D-6E8A-4147-A177-3AD203B41FA5}">
                      <a16:colId xmlns:a16="http://schemas.microsoft.com/office/drawing/2014/main" val="2114235969"/>
                    </a:ext>
                  </a:extLst>
                </a:gridCol>
                <a:gridCol w="3127513">
                  <a:extLst>
                    <a:ext uri="{9D8B030D-6E8A-4147-A177-3AD203B41FA5}">
                      <a16:colId xmlns:a16="http://schemas.microsoft.com/office/drawing/2014/main" val="2729165592"/>
                    </a:ext>
                  </a:extLst>
                </a:gridCol>
                <a:gridCol w="4753113">
                  <a:extLst>
                    <a:ext uri="{9D8B030D-6E8A-4147-A177-3AD203B41FA5}">
                      <a16:colId xmlns:a16="http://schemas.microsoft.com/office/drawing/2014/main" val="2374697374"/>
                    </a:ext>
                  </a:extLst>
                </a:gridCol>
              </a:tblGrid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세부사항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487939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리소스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필요한 이미지 등의 리소스를 모두 수집한다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971363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캐릭터와 기본 맵 구성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스코어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라이프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횟수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040308"/>
                  </a:ext>
                </a:extLst>
              </a:tr>
              <a:tr h="590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캐릭터의 동작과 적군 오브젝트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1.</a:t>
                      </a:r>
                      <a:r>
                        <a:rPr lang="ko-KR" altLang="en-US" sz="1600" dirty="0"/>
                        <a:t>키보드를 이용한 캐릭터이동기능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2.</a:t>
                      </a:r>
                      <a:r>
                        <a:rPr lang="ko-KR" altLang="en-US" sz="1600" dirty="0"/>
                        <a:t>적군 기본 오브젝트 </a:t>
                      </a:r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종 구현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454834"/>
                  </a:ext>
                </a:extLst>
              </a:tr>
              <a:tr h="590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공격과 사망 애니메이션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캐릭터와 적군의 공격과 사망했을 때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애니메이션을 구현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03206"/>
                  </a:ext>
                </a:extLst>
              </a:tr>
              <a:tr h="590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캐릭터의 특수능력과 </a:t>
                      </a:r>
                      <a:r>
                        <a:rPr lang="ko-KR" altLang="en-US" sz="1600" dirty="0" err="1"/>
                        <a:t>필살기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캐릭터가 가지고있는 특수능력과 필살기의 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오브젝트와 애니메이션을 모두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067814"/>
                  </a:ext>
                </a:extLst>
              </a:tr>
              <a:tr h="549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중간보스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중간보스와 보스의 오브젝트와 애니메이션을 모두 구현한다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380518"/>
                  </a:ext>
                </a:extLst>
              </a:tr>
              <a:tr h="549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맵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배경맵과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ko-KR" altLang="en-US" sz="1600" baseline="0" dirty="0" err="1"/>
                        <a:t>맵이동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두루마리 아이템 출현과 이동</a:t>
                      </a:r>
                      <a:endParaRPr lang="en-US" altLang="ko-KR" sz="1600" baseline="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187031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세부사항들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아이템을 먹었을 때 파워 업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사망에 따른 라이프 감소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 err="1"/>
                        <a:t>필살기</a:t>
                      </a:r>
                      <a:r>
                        <a:rPr lang="ko-KR" altLang="en-US" sz="1600" dirty="0"/>
                        <a:t> 사용시마다 횟수감소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진행에 따른 난이도 조정 등등의</a:t>
                      </a:r>
                      <a:r>
                        <a:rPr lang="ko-KR" altLang="en-US" sz="1600" baseline="0" dirty="0"/>
                        <a:t> 세부사항들을 모두 구현한다</a:t>
                      </a:r>
                      <a:r>
                        <a:rPr lang="en-US" altLang="ko-KR" sz="1600" baseline="0" dirty="0"/>
                        <a:t>.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3035570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914566"/>
                  </a:ext>
                </a:extLst>
              </a:tr>
              <a:tr h="49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최종 점검</a:t>
                      </a:r>
                      <a:r>
                        <a:rPr lang="ko-KR" altLang="en-US" sz="1600" baseline="0" dirty="0"/>
                        <a:t> 및 마무리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최종으로 점검 후 마무리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325958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1693" y="193430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345315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354" y="1698423"/>
            <a:ext cx="9404723" cy="1400530"/>
          </a:xfrm>
        </p:spPr>
        <p:txBody>
          <a:bodyPr/>
          <a:lstStyle/>
          <a:p>
            <a:pPr algn="ctr"/>
            <a:r>
              <a:rPr lang="ko-KR" altLang="en-US" sz="6000" dirty="0"/>
              <a:t>감사합니다</a:t>
            </a:r>
            <a:r>
              <a:rPr lang="en-US" altLang="ko-KR" sz="6000" dirty="0"/>
              <a:t>…!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9974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502202"/>
              </p:ext>
            </p:extLst>
          </p:nvPr>
        </p:nvGraphicFramePr>
        <p:xfrm>
          <a:off x="463826" y="1020417"/>
          <a:ext cx="8808278" cy="35773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04139">
                  <a:extLst>
                    <a:ext uri="{9D8B030D-6E8A-4147-A177-3AD203B41FA5}">
                      <a16:colId xmlns:a16="http://schemas.microsoft.com/office/drawing/2014/main" val="1589263261"/>
                    </a:ext>
                  </a:extLst>
                </a:gridCol>
                <a:gridCol w="4404139">
                  <a:extLst>
                    <a:ext uri="{9D8B030D-6E8A-4147-A177-3AD203B41FA5}">
                      <a16:colId xmlns:a16="http://schemas.microsoft.com/office/drawing/2014/main" val="1941691627"/>
                    </a:ext>
                  </a:extLst>
                </a:gridCol>
              </a:tblGrid>
              <a:tr h="3272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325373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발표자료에 포함할 내용을 다 포함했는가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993844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게임컨셉이</a:t>
                      </a:r>
                      <a:r>
                        <a:rPr lang="ko-KR" altLang="en-US" dirty="0"/>
                        <a:t> 잘 표현되었는가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66217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핵심 메카닉의 제시가 잘 되었는가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511869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실행 흐름이 잘 표현되었는가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216895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범위가 구체적이며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측정 가능한가</a:t>
                      </a:r>
                      <a:r>
                        <a:rPr lang="en-US" altLang="ko-KR" baseline="0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18536"/>
                  </a:ext>
                </a:extLst>
              </a:tr>
              <a:tr h="535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계획이 구체적이며 실행가능한가</a:t>
                      </a:r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6769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1693" y="193430"/>
            <a:ext cx="4167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자체 평가</a:t>
            </a:r>
          </a:p>
        </p:txBody>
      </p:sp>
    </p:spTree>
    <p:extLst>
      <p:ext uri="{BB962C8B-B14F-4D97-AF65-F5344CB8AC3E}">
        <p14:creationId xmlns:p14="http://schemas.microsoft.com/office/powerpoint/2010/main" val="1105986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608</TotalTime>
  <Words>434</Words>
  <Application>Microsoft Office PowerPoint</Application>
  <PresentationFormat>와이드스크린</PresentationFormat>
  <Paragraphs>114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Century Gothic</vt:lpstr>
      <vt:lpstr>Wingdings 3</vt:lpstr>
      <vt:lpstr>이온</vt:lpstr>
      <vt:lpstr>2D게임 제작 계획 -1차 발표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감사합니다…!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2D게임 제작 계획</dc:title>
  <dc:creator>dohyun</dc:creator>
  <cp:lastModifiedBy>dohyun</cp:lastModifiedBy>
  <cp:revision>35</cp:revision>
  <dcterms:created xsi:type="dcterms:W3CDTF">2016-09-18T07:37:42Z</dcterms:created>
  <dcterms:modified xsi:type="dcterms:W3CDTF">2016-09-20T02:06:31Z</dcterms:modified>
</cp:coreProperties>
</file>